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74" r:id="rId10"/>
    <p:sldId id="266" r:id="rId11"/>
    <p:sldId id="267" r:id="rId12"/>
    <p:sldId id="268" r:id="rId13"/>
    <p:sldId id="273" r:id="rId14"/>
    <p:sldId id="269" r:id="rId15"/>
    <p:sldId id="270" r:id="rId16"/>
  </p:sldIdLst>
  <p:sldSz cx="18288000" cy="10287000"/>
  <p:notesSz cx="6858000" cy="9144000"/>
  <p:embeddedFontLst>
    <p:embeddedFont>
      <p:font typeface="Coco Gothic" panose="020B0604020202020204" charset="0"/>
      <p:regular r:id="rId18"/>
    </p:embeddedFont>
    <p:embeddedFont>
      <p:font typeface="DM Sans" pitchFamily="2" charset="0"/>
      <p:regular r:id="rId19"/>
    </p:embeddedFont>
    <p:embeddedFont>
      <p:font typeface="DM Sans Bold" charset="0"/>
      <p:regular r:id="rId20"/>
    </p:embeddedFont>
    <p:embeddedFont>
      <p:font typeface="Open Sans Extra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SemiBold Bold" panose="020B0604020202020204" charset="0"/>
      <p:regular r:id="rId23"/>
    </p:embeddedFont>
    <p:embeddedFont>
      <p:font typeface="TAN Headlin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66"/>
    <a:srgbClr val="DDE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18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215293F-3E37-495C-9661-0F761FA1669A}" type="datetimeFigureOut">
              <a:rPr lang="ar-EG" smtClean="0"/>
              <a:t>14/08/1446</a:t>
            </a:fld>
            <a:endParaRPr lang="ar-EG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E7F3AE-74A3-46A5-B3F5-D6559F0C79C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977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7F3AE-74A3-46A5-B3F5-D6559F0C79CF}" type="slidenum">
              <a:rPr lang="ar-EG" smtClean="0"/>
              <a:t>15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0516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09410"/>
            <a:ext cx="18288000" cy="3416458"/>
            <a:chOff x="0" y="0"/>
            <a:chExt cx="6256259" cy="155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6259" cy="1555966"/>
            </a:xfrm>
            <a:custGeom>
              <a:avLst/>
              <a:gdLst/>
              <a:ahLst/>
              <a:cxnLst/>
              <a:rect l="l" t="t" r="r" b="b"/>
              <a:pathLst>
                <a:path w="6256259" h="1555966">
                  <a:moveTo>
                    <a:pt x="0" y="0"/>
                  </a:moveTo>
                  <a:lnTo>
                    <a:pt x="6256259" y="0"/>
                  </a:lnTo>
                  <a:lnTo>
                    <a:pt x="6256259" y="1555966"/>
                  </a:lnTo>
                  <a:lnTo>
                    <a:pt x="0" y="1555966"/>
                  </a:lnTo>
                  <a:close/>
                </a:path>
              </a:pathLst>
            </a:custGeom>
            <a:solidFill>
              <a:srgbClr val="3A3A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6256259" cy="1575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23833" y="8220540"/>
            <a:ext cx="11440334" cy="1714087"/>
            <a:chOff x="0" y="0"/>
            <a:chExt cx="3801208" cy="569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1208" cy="569529"/>
            </a:xfrm>
            <a:custGeom>
              <a:avLst/>
              <a:gdLst/>
              <a:ahLst/>
              <a:cxnLst/>
              <a:rect l="l" t="t" r="r" b="b"/>
              <a:pathLst>
                <a:path w="3801208" h="569529">
                  <a:moveTo>
                    <a:pt x="58875" y="0"/>
                  </a:moveTo>
                  <a:lnTo>
                    <a:pt x="3742333" y="0"/>
                  </a:lnTo>
                  <a:cubicBezTo>
                    <a:pt x="3774848" y="0"/>
                    <a:pt x="3801208" y="26359"/>
                    <a:pt x="3801208" y="58875"/>
                  </a:cubicBezTo>
                  <a:lnTo>
                    <a:pt x="3801208" y="510654"/>
                  </a:lnTo>
                  <a:cubicBezTo>
                    <a:pt x="3801208" y="526269"/>
                    <a:pt x="3795005" y="541244"/>
                    <a:pt x="3783964" y="552285"/>
                  </a:cubicBezTo>
                  <a:cubicBezTo>
                    <a:pt x="3772922" y="563326"/>
                    <a:pt x="3757947" y="569529"/>
                    <a:pt x="3742333" y="569529"/>
                  </a:cubicBezTo>
                  <a:lnTo>
                    <a:pt x="58875" y="569529"/>
                  </a:lnTo>
                  <a:cubicBezTo>
                    <a:pt x="43260" y="569529"/>
                    <a:pt x="28285" y="563326"/>
                    <a:pt x="17244" y="552285"/>
                  </a:cubicBezTo>
                  <a:cubicBezTo>
                    <a:pt x="6203" y="541244"/>
                    <a:pt x="0" y="526269"/>
                    <a:pt x="0" y="510654"/>
                  </a:cubicBezTo>
                  <a:lnTo>
                    <a:pt x="0" y="58875"/>
                  </a:lnTo>
                  <a:cubicBezTo>
                    <a:pt x="0" y="43260"/>
                    <a:pt x="6203" y="28285"/>
                    <a:pt x="17244" y="17244"/>
                  </a:cubicBezTo>
                  <a:cubicBezTo>
                    <a:pt x="28285" y="6203"/>
                    <a:pt x="43260" y="0"/>
                    <a:pt x="588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rnd">
              <a:solidFill>
                <a:srgbClr val="DDEBD3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801208" cy="58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71621">
            <a:off x="7769204" y="9249696"/>
            <a:ext cx="1551930" cy="859289"/>
          </a:xfrm>
          <a:custGeom>
            <a:avLst/>
            <a:gdLst/>
            <a:ahLst/>
            <a:cxnLst/>
            <a:rect l="l" t="t" r="r" b="b"/>
            <a:pathLst>
              <a:path w="1551930" h="859289">
                <a:moveTo>
                  <a:pt x="0" y="0"/>
                </a:moveTo>
                <a:lnTo>
                  <a:pt x="1551930" y="0"/>
                </a:lnTo>
                <a:lnTo>
                  <a:pt x="1551930" y="859289"/>
                </a:lnTo>
                <a:lnTo>
                  <a:pt x="0" y="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356" t="-354636" r="-37669" b="-1172"/>
            </a:stretch>
          </a:blipFill>
        </p:spPr>
      </p:sp>
      <p:sp>
        <p:nvSpPr>
          <p:cNvPr id="9" name="Freeform 9"/>
          <p:cNvSpPr/>
          <p:nvPr/>
        </p:nvSpPr>
        <p:spPr>
          <a:xfrm rot="-8585228" flipH="1" flipV="1">
            <a:off x="1238321" y="7293321"/>
            <a:ext cx="1731028" cy="2903747"/>
          </a:xfrm>
          <a:custGeom>
            <a:avLst/>
            <a:gdLst/>
            <a:ahLst/>
            <a:cxnLst/>
            <a:rect l="l" t="t" r="r" b="b"/>
            <a:pathLst>
              <a:path w="1731028" h="2903747">
                <a:moveTo>
                  <a:pt x="1731028" y="2903747"/>
                </a:moveTo>
                <a:lnTo>
                  <a:pt x="0" y="2903747"/>
                </a:lnTo>
                <a:lnTo>
                  <a:pt x="0" y="0"/>
                </a:lnTo>
                <a:lnTo>
                  <a:pt x="1731028" y="0"/>
                </a:lnTo>
                <a:lnTo>
                  <a:pt x="1731028" y="2903747"/>
                </a:lnTo>
                <a:close/>
              </a:path>
            </a:pathLst>
          </a:custGeom>
          <a:blipFill>
            <a:blip r:embed="rId3"/>
            <a:stretch>
              <a:fillRect l="-33638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10" name="Freeform 10"/>
          <p:cNvSpPr/>
          <p:nvPr/>
        </p:nvSpPr>
        <p:spPr>
          <a:xfrm rot="1029465">
            <a:off x="15418932" y="7724506"/>
            <a:ext cx="2619190" cy="2013503"/>
          </a:xfrm>
          <a:custGeom>
            <a:avLst/>
            <a:gdLst/>
            <a:ahLst/>
            <a:cxnLst/>
            <a:rect l="l" t="t" r="r" b="b"/>
            <a:pathLst>
              <a:path w="2619190" h="2013503">
                <a:moveTo>
                  <a:pt x="0" y="0"/>
                </a:moveTo>
                <a:lnTo>
                  <a:pt x="2619190" y="0"/>
                </a:lnTo>
                <a:lnTo>
                  <a:pt x="2619190" y="2013502"/>
                </a:lnTo>
                <a:lnTo>
                  <a:pt x="0" y="2013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11" name="Freeform 11"/>
          <p:cNvSpPr/>
          <p:nvPr/>
        </p:nvSpPr>
        <p:spPr>
          <a:xfrm rot="5400000" flipH="1">
            <a:off x="7129922" y="7005121"/>
            <a:ext cx="891063" cy="2430839"/>
          </a:xfrm>
          <a:custGeom>
            <a:avLst/>
            <a:gdLst/>
            <a:ahLst/>
            <a:cxnLst/>
            <a:rect l="l" t="t" r="r" b="b"/>
            <a:pathLst>
              <a:path w="891063" h="2430839">
                <a:moveTo>
                  <a:pt x="891063" y="0"/>
                </a:moveTo>
                <a:lnTo>
                  <a:pt x="0" y="0"/>
                </a:lnTo>
                <a:lnTo>
                  <a:pt x="0" y="2430839"/>
                </a:lnTo>
                <a:lnTo>
                  <a:pt x="891063" y="2430839"/>
                </a:lnTo>
                <a:lnTo>
                  <a:pt x="891063" y="0"/>
                </a:lnTo>
                <a:close/>
              </a:path>
            </a:pathLst>
          </a:custGeom>
          <a:blipFill>
            <a:blip r:embed="rId2"/>
            <a:stretch>
              <a:fillRect t="-62401" r="-590899" b="-4179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98941" y="8902042"/>
            <a:ext cx="640755" cy="1177498"/>
          </a:xfrm>
          <a:custGeom>
            <a:avLst/>
            <a:gdLst/>
            <a:ahLst/>
            <a:cxnLst/>
            <a:rect l="l" t="t" r="r" b="b"/>
            <a:pathLst>
              <a:path w="640755" h="1177498">
                <a:moveTo>
                  <a:pt x="0" y="0"/>
                </a:moveTo>
                <a:lnTo>
                  <a:pt x="640755" y="0"/>
                </a:lnTo>
                <a:lnTo>
                  <a:pt x="640755" y="1177498"/>
                </a:lnTo>
                <a:lnTo>
                  <a:pt x="0" y="117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43730" y="0"/>
            <a:ext cx="2100670" cy="3019373"/>
          </a:xfrm>
          <a:custGeom>
            <a:avLst/>
            <a:gdLst/>
            <a:ahLst/>
            <a:cxnLst/>
            <a:rect l="l" t="t" r="r" b="b"/>
            <a:pathLst>
              <a:path w="2593652" h="3022264">
                <a:moveTo>
                  <a:pt x="0" y="0"/>
                </a:moveTo>
                <a:lnTo>
                  <a:pt x="2593653" y="0"/>
                </a:lnTo>
                <a:lnTo>
                  <a:pt x="2593653" y="3022264"/>
                </a:lnTo>
                <a:lnTo>
                  <a:pt x="0" y="302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72530" y="7094110"/>
            <a:ext cx="2153681" cy="3053062"/>
          </a:xfrm>
          <a:custGeom>
            <a:avLst/>
            <a:gdLst/>
            <a:ahLst/>
            <a:cxnLst/>
            <a:rect l="l" t="t" r="r" b="b"/>
            <a:pathLst>
              <a:path w="2153681" h="3053062">
                <a:moveTo>
                  <a:pt x="0" y="0"/>
                </a:moveTo>
                <a:lnTo>
                  <a:pt x="2153681" y="0"/>
                </a:lnTo>
                <a:lnTo>
                  <a:pt x="2153681" y="3053062"/>
                </a:lnTo>
                <a:lnTo>
                  <a:pt x="0" y="3053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5620052"/>
            <a:ext cx="1038225" cy="2723848"/>
          </a:xfrm>
          <a:custGeom>
            <a:avLst/>
            <a:gdLst/>
            <a:ahLst/>
            <a:cxnLst/>
            <a:rect l="l" t="t" r="r" b="b"/>
            <a:pathLst>
              <a:path w="955454" h="2553552">
                <a:moveTo>
                  <a:pt x="0" y="0"/>
                </a:moveTo>
                <a:lnTo>
                  <a:pt x="955454" y="0"/>
                </a:lnTo>
                <a:lnTo>
                  <a:pt x="955454" y="2553552"/>
                </a:lnTo>
                <a:lnTo>
                  <a:pt x="0" y="2553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5152" y="4953689"/>
            <a:ext cx="16606766" cy="188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6"/>
              </a:lnSpc>
            </a:pPr>
            <a:r>
              <a:rPr lang="en-US" sz="11700" b="1" spc="503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Autonomous RC Car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81D3B8-5E23-F7A7-FEA8-0EFDE5C79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963" y="986452"/>
            <a:ext cx="5283494" cy="5283494"/>
          </a:xfrm>
          <a:prstGeom prst="rect">
            <a:avLst/>
          </a:prstGeom>
          <a:effectLst>
            <a:outerShdw blurRad="203200" dist="50800" algn="tl" rotWithShape="0">
              <a:prstClr val="black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3332967" y="161925"/>
            <a:ext cx="1468884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Circuit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3DC409-797F-65F5-C011-59F36CEC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0" t="2058" r="3808" b="3408"/>
          <a:stretch/>
        </p:blipFill>
        <p:spPr>
          <a:xfrm>
            <a:off x="3505200" y="1371600"/>
            <a:ext cx="11658600" cy="8753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375148" y="89166"/>
            <a:ext cx="11723095" cy="64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05"/>
              </a:lnSpc>
              <a:spcBef>
                <a:spcPct val="0"/>
              </a:spcBef>
            </a:pPr>
            <a:r>
              <a:rPr lang="en-US" sz="4171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Atmega32 code for Autonomous RC Car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718DB-3BC3-963D-071D-4D39796D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571"/>
            <a:ext cx="6830291" cy="927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5BCEA4-029F-14BB-0D8B-B4A6E808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1" y="765571"/>
            <a:ext cx="6887536" cy="9279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B3B42-53E0-746F-50E5-CBDAB7A2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00" y="765572"/>
            <a:ext cx="4800600" cy="926334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856785" y="87642"/>
            <a:ext cx="1437311" cy="1674833"/>
          </a:xfrm>
          <a:custGeom>
            <a:avLst/>
            <a:gdLst/>
            <a:ahLst/>
            <a:cxnLst/>
            <a:rect l="l" t="t" r="r" b="b"/>
            <a:pathLst>
              <a:path w="1437311" h="1674833">
                <a:moveTo>
                  <a:pt x="0" y="0"/>
                </a:moveTo>
                <a:lnTo>
                  <a:pt x="1437311" y="0"/>
                </a:lnTo>
                <a:lnTo>
                  <a:pt x="1437311" y="1674833"/>
                </a:lnTo>
                <a:lnTo>
                  <a:pt x="0" y="1674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381000" y="166758"/>
            <a:ext cx="11723095" cy="64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05"/>
              </a:lnSpc>
              <a:spcBef>
                <a:spcPct val="0"/>
              </a:spcBef>
            </a:pPr>
            <a:r>
              <a:rPr lang="en-US" sz="4171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Atmega32 code for Autonomous RC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860C9-EED0-5D41-A6AA-821AE428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0572"/>
            <a:ext cx="5943600" cy="9345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D61D5-5441-3382-8E34-A4A52F4F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829903"/>
            <a:ext cx="5562599" cy="9345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5420F-987A-5064-2CE4-98C67A1A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821519"/>
            <a:ext cx="6629400" cy="936438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719901" y="-106575"/>
            <a:ext cx="1568098" cy="1827233"/>
          </a:xfrm>
          <a:custGeom>
            <a:avLst/>
            <a:gdLst/>
            <a:ahLst/>
            <a:cxnLst/>
            <a:rect l="l" t="t" r="r" b="b"/>
            <a:pathLst>
              <a:path w="1568098" h="1827233">
                <a:moveTo>
                  <a:pt x="0" y="0"/>
                </a:moveTo>
                <a:lnTo>
                  <a:pt x="1568098" y="0"/>
                </a:lnTo>
                <a:lnTo>
                  <a:pt x="1568098" y="1827233"/>
                </a:lnTo>
                <a:lnTo>
                  <a:pt x="0" y="1827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A08D9-00AD-F6B9-8083-1B6683B2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B96E4D3-2FFA-A715-8ABF-C71F085CC242}"/>
              </a:ext>
            </a:extLst>
          </p:cNvPr>
          <p:cNvSpPr txBox="1"/>
          <p:nvPr/>
        </p:nvSpPr>
        <p:spPr>
          <a:xfrm>
            <a:off x="-304800" y="93005"/>
            <a:ext cx="11723095" cy="64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05"/>
              </a:lnSpc>
              <a:spcBef>
                <a:spcPct val="0"/>
              </a:spcBef>
            </a:pPr>
            <a:r>
              <a:rPr lang="en-US" sz="4171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Atmega32 code for Autonomous RC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22D84-9B42-AA76-28C9-2AFA7F86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832186"/>
            <a:ext cx="9152208" cy="906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063E7-0D14-7856-C155-4DE1AA1C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92" y="832186"/>
            <a:ext cx="9111408" cy="9067800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F8CC2975-4A43-A3D5-D0D6-AEF821B24064}"/>
              </a:ext>
            </a:extLst>
          </p:cNvPr>
          <p:cNvSpPr/>
          <p:nvPr/>
        </p:nvSpPr>
        <p:spPr>
          <a:xfrm>
            <a:off x="16535400" y="-5892"/>
            <a:ext cx="1568098" cy="1827233"/>
          </a:xfrm>
          <a:custGeom>
            <a:avLst/>
            <a:gdLst/>
            <a:ahLst/>
            <a:cxnLst/>
            <a:rect l="l" t="t" r="r" b="b"/>
            <a:pathLst>
              <a:path w="1568098" h="1827233">
                <a:moveTo>
                  <a:pt x="0" y="0"/>
                </a:moveTo>
                <a:lnTo>
                  <a:pt x="1568098" y="0"/>
                </a:lnTo>
                <a:lnTo>
                  <a:pt x="1568098" y="1827233"/>
                </a:lnTo>
                <a:lnTo>
                  <a:pt x="0" y="182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0356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45341" y="246664"/>
            <a:ext cx="17466541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7113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Advantages of Our Atmega32 Autonomous RC Car</a:t>
            </a:r>
          </a:p>
          <a:p>
            <a:pPr marL="0" lvl="1" indent="0" algn="ctr">
              <a:lnSpc>
                <a:spcPts val="7113"/>
              </a:lnSpc>
              <a:spcBef>
                <a:spcPct val="0"/>
              </a:spcBef>
            </a:pPr>
            <a:endParaRPr lang="en-US" sz="5927" b="1" dirty="0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9770" y="1758976"/>
            <a:ext cx="11261014" cy="76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9379" lvl="1" indent="-359689" algn="l">
              <a:lnSpc>
                <a:spcPts val="3998"/>
              </a:lnSpc>
              <a:buFont typeface="Arial"/>
              <a:buChar char="•"/>
            </a:pPr>
            <a:r>
              <a:rPr lang="en-US" sz="3332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Intelligent Control System</a:t>
            </a: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9379" lvl="1" indent="-359689" algn="l">
              <a:lnSpc>
                <a:spcPts val="3998"/>
              </a:lnSpc>
              <a:buFont typeface="Arial"/>
              <a:buChar char="•"/>
            </a:pPr>
            <a:r>
              <a:rPr lang="en-US" sz="3332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Optimized Physical Structure</a:t>
            </a: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9379" lvl="1" indent="-359689" algn="l">
              <a:lnSpc>
                <a:spcPts val="3998"/>
              </a:lnSpc>
              <a:buFont typeface="Arial"/>
              <a:buChar char="•"/>
            </a:pPr>
            <a:r>
              <a:rPr lang="en-US" sz="3332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Educational and Developmental Value</a:t>
            </a: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9379" lvl="1" indent="-359689" algn="l">
              <a:lnSpc>
                <a:spcPts val="3998"/>
              </a:lnSpc>
              <a:buFont typeface="Arial"/>
              <a:buChar char="•"/>
            </a:pPr>
            <a:r>
              <a:rPr lang="en-US" sz="3332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Use of Advanced Components</a:t>
            </a: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9379" lvl="1" indent="-359689" algn="l">
              <a:lnSpc>
                <a:spcPts val="3998"/>
              </a:lnSpc>
              <a:buFont typeface="Arial"/>
              <a:buChar char="•"/>
            </a:pPr>
            <a:r>
              <a:rPr lang="en-US" sz="3332" dirty="0">
                <a:solidFill>
                  <a:srgbClr val="3A3A66"/>
                </a:solidFill>
                <a:latin typeface="Open Sauce"/>
                <a:ea typeface="Open Sauce"/>
                <a:cs typeface="Open Sauce"/>
                <a:sym typeface="Open Sauce"/>
              </a:rPr>
              <a:t>Practical Applications and Testing</a:t>
            </a:r>
          </a:p>
          <a:p>
            <a:pPr algn="l">
              <a:lnSpc>
                <a:spcPts val="3998"/>
              </a:lnSpc>
            </a:pPr>
            <a:endParaRPr lang="en-US" sz="3332" dirty="0">
              <a:solidFill>
                <a:srgbClr val="3A3A66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94929" y="4055028"/>
            <a:ext cx="8115300" cy="3935920"/>
          </a:xfrm>
          <a:custGeom>
            <a:avLst/>
            <a:gdLst/>
            <a:ahLst/>
            <a:cxnLst/>
            <a:rect l="l" t="t" r="r" b="b"/>
            <a:pathLst>
              <a:path w="8115300" h="3935920">
                <a:moveTo>
                  <a:pt x="0" y="0"/>
                </a:moveTo>
                <a:lnTo>
                  <a:pt x="8115300" y="0"/>
                </a:lnTo>
                <a:lnTo>
                  <a:pt x="8115300" y="3935920"/>
                </a:lnTo>
                <a:lnTo>
                  <a:pt x="0" y="393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4496292"/>
            <a:ext cx="9144001" cy="5859523"/>
          </a:xfrm>
          <a:custGeom>
            <a:avLst/>
            <a:gdLst/>
            <a:ahLst/>
            <a:cxnLst/>
            <a:rect l="l" t="t" r="r" b="b"/>
            <a:pathLst>
              <a:path w="13524935" h="10904479">
                <a:moveTo>
                  <a:pt x="0" y="0"/>
                </a:moveTo>
                <a:lnTo>
                  <a:pt x="13524935" y="0"/>
                </a:lnTo>
                <a:lnTo>
                  <a:pt x="13524935" y="10904479"/>
                </a:lnTo>
                <a:lnTo>
                  <a:pt x="0" y="10904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910" b="-860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6729" y="879188"/>
            <a:ext cx="3381271" cy="6119319"/>
          </a:xfrm>
          <a:custGeom>
            <a:avLst/>
            <a:gdLst/>
            <a:ahLst/>
            <a:cxnLst/>
            <a:rect l="l" t="t" r="r" b="b"/>
            <a:pathLst>
              <a:path w="11362052" h="9160655">
                <a:moveTo>
                  <a:pt x="0" y="0"/>
                </a:moveTo>
                <a:lnTo>
                  <a:pt x="11362052" y="0"/>
                </a:lnTo>
                <a:lnTo>
                  <a:pt x="11362052" y="9160654"/>
                </a:lnTo>
                <a:lnTo>
                  <a:pt x="0" y="916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-49701" r="-236028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4" name="Freeform 4"/>
          <p:cNvSpPr/>
          <p:nvPr/>
        </p:nvSpPr>
        <p:spPr>
          <a:xfrm rot="-6285763" flipH="1" flipV="1">
            <a:off x="-120630" y="-196916"/>
            <a:ext cx="2485519" cy="3128491"/>
          </a:xfrm>
          <a:custGeom>
            <a:avLst/>
            <a:gdLst/>
            <a:ahLst/>
            <a:cxnLst/>
            <a:rect l="l" t="t" r="r" b="b"/>
            <a:pathLst>
              <a:path w="2485519" h="4169382">
                <a:moveTo>
                  <a:pt x="2485519" y="4169382"/>
                </a:moveTo>
                <a:lnTo>
                  <a:pt x="0" y="4169382"/>
                </a:lnTo>
                <a:lnTo>
                  <a:pt x="0" y="0"/>
                </a:lnTo>
                <a:lnTo>
                  <a:pt x="2485519" y="0"/>
                </a:lnTo>
                <a:lnTo>
                  <a:pt x="2485519" y="4169382"/>
                </a:lnTo>
                <a:close/>
              </a:path>
            </a:pathLst>
          </a:custGeom>
          <a:blipFill>
            <a:blip r:embed="rId4"/>
            <a:stretch>
              <a:fillRect l="-33638" t="1" b="-33272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5" name="Freeform 5"/>
          <p:cNvSpPr/>
          <p:nvPr/>
        </p:nvSpPr>
        <p:spPr>
          <a:xfrm rot="-2857790">
            <a:off x="-878562" y="2679405"/>
            <a:ext cx="5714865" cy="1204244"/>
          </a:xfrm>
          <a:custGeom>
            <a:avLst/>
            <a:gdLst/>
            <a:ahLst/>
            <a:cxnLst/>
            <a:rect l="l" t="t" r="r" b="b"/>
            <a:pathLst>
              <a:path w="6832587" h="1204244">
                <a:moveTo>
                  <a:pt x="0" y="0"/>
                </a:moveTo>
                <a:lnTo>
                  <a:pt x="6832588" y="0"/>
                </a:lnTo>
                <a:lnTo>
                  <a:pt x="6832588" y="1204244"/>
                </a:lnTo>
                <a:lnTo>
                  <a:pt x="0" y="120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26299" y="1895081"/>
            <a:ext cx="1046195" cy="1046195"/>
          </a:xfrm>
          <a:custGeom>
            <a:avLst/>
            <a:gdLst/>
            <a:ahLst/>
            <a:cxnLst/>
            <a:rect l="l" t="t" r="r" b="b"/>
            <a:pathLst>
              <a:path w="1046195" h="1046195">
                <a:moveTo>
                  <a:pt x="0" y="0"/>
                </a:moveTo>
                <a:lnTo>
                  <a:pt x="1046195" y="0"/>
                </a:lnTo>
                <a:lnTo>
                  <a:pt x="1046195" y="1046196"/>
                </a:lnTo>
                <a:lnTo>
                  <a:pt x="0" y="1046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28253" y="879188"/>
            <a:ext cx="662094" cy="662094"/>
          </a:xfrm>
          <a:custGeom>
            <a:avLst/>
            <a:gdLst/>
            <a:ahLst/>
            <a:cxnLst/>
            <a:rect l="l" t="t" r="r" b="b"/>
            <a:pathLst>
              <a:path w="662094" h="662094">
                <a:moveTo>
                  <a:pt x="0" y="0"/>
                </a:moveTo>
                <a:lnTo>
                  <a:pt x="662094" y="0"/>
                </a:lnTo>
                <a:lnTo>
                  <a:pt x="662094" y="662094"/>
                </a:lnTo>
                <a:lnTo>
                  <a:pt x="0" y="662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49574" y="8877300"/>
            <a:ext cx="970826" cy="1043094"/>
          </a:xfrm>
          <a:custGeom>
            <a:avLst/>
            <a:gdLst/>
            <a:ahLst/>
            <a:cxnLst/>
            <a:rect l="l" t="t" r="r" b="b"/>
            <a:pathLst>
              <a:path w="662094" h="662094">
                <a:moveTo>
                  <a:pt x="0" y="0"/>
                </a:moveTo>
                <a:lnTo>
                  <a:pt x="662094" y="0"/>
                </a:lnTo>
                <a:lnTo>
                  <a:pt x="662094" y="662094"/>
                </a:lnTo>
                <a:lnTo>
                  <a:pt x="0" y="662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347910">
            <a:off x="11837631" y="101750"/>
            <a:ext cx="3595563" cy="3650490"/>
          </a:xfrm>
          <a:custGeom>
            <a:avLst/>
            <a:gdLst/>
            <a:ahLst/>
            <a:cxnLst/>
            <a:rect l="l" t="t" r="r" b="b"/>
            <a:pathLst>
              <a:path w="5905818" h="4540097">
                <a:moveTo>
                  <a:pt x="0" y="0"/>
                </a:moveTo>
                <a:lnTo>
                  <a:pt x="5905818" y="0"/>
                </a:lnTo>
                <a:lnTo>
                  <a:pt x="5905818" y="4540098"/>
                </a:lnTo>
                <a:lnTo>
                  <a:pt x="0" y="4540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4253" t="-2437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89223" y="6715656"/>
            <a:ext cx="1738020" cy="3009558"/>
          </a:xfrm>
          <a:custGeom>
            <a:avLst/>
            <a:gdLst/>
            <a:ahLst/>
            <a:cxnLst/>
            <a:rect l="l" t="t" r="r" b="b"/>
            <a:pathLst>
              <a:path w="1738020" h="3009558">
                <a:moveTo>
                  <a:pt x="0" y="0"/>
                </a:moveTo>
                <a:lnTo>
                  <a:pt x="1738020" y="0"/>
                </a:lnTo>
                <a:lnTo>
                  <a:pt x="1738020" y="3009558"/>
                </a:lnTo>
                <a:lnTo>
                  <a:pt x="0" y="30095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517081">
            <a:off x="4001938" y="324457"/>
            <a:ext cx="7236094" cy="1275362"/>
          </a:xfrm>
          <a:custGeom>
            <a:avLst/>
            <a:gdLst/>
            <a:ahLst/>
            <a:cxnLst/>
            <a:rect l="l" t="t" r="r" b="b"/>
            <a:pathLst>
              <a:path w="7236094" h="1275362">
                <a:moveTo>
                  <a:pt x="0" y="0"/>
                </a:moveTo>
                <a:lnTo>
                  <a:pt x="7236095" y="0"/>
                </a:lnTo>
                <a:lnTo>
                  <a:pt x="7236095" y="1275361"/>
                </a:lnTo>
                <a:lnTo>
                  <a:pt x="0" y="1275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99575" y="4538662"/>
            <a:ext cx="1468884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Thank you 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9537" y="5753100"/>
            <a:ext cx="10278666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1612" lvl="1" indent="-540806" algn="l">
              <a:lnSpc>
                <a:spcPts val="6011"/>
              </a:lnSpc>
              <a:buFont typeface="Arial"/>
              <a:buChar char="•"/>
            </a:pPr>
            <a:r>
              <a:rPr lang="en-US" sz="5009" dirty="0">
                <a:solidFill>
                  <a:srgbClr val="3A3A66"/>
                </a:solidFill>
                <a:latin typeface="Open Sauce SemiBold Bold" panose="020B0604020202020204" charset="0"/>
                <a:ea typeface="Open Sauce"/>
                <a:cs typeface="Open Sauce"/>
                <a:sym typeface="Open Sauce"/>
              </a:rPr>
              <a:t>Omar Mohamed Hamdy </a:t>
            </a:r>
          </a:p>
          <a:p>
            <a:pPr marL="1081612" lvl="1" indent="-540806" algn="l">
              <a:lnSpc>
                <a:spcPts val="6011"/>
              </a:lnSpc>
              <a:buFont typeface="Arial"/>
              <a:buChar char="•"/>
            </a:pPr>
            <a:r>
              <a:rPr lang="en-US" sz="5009" dirty="0">
                <a:solidFill>
                  <a:srgbClr val="3A3A66"/>
                </a:solidFill>
                <a:latin typeface="Open Sauce SemiBold Bold" panose="020B0604020202020204" charset="0"/>
                <a:ea typeface="Open Sauce"/>
                <a:cs typeface="Open Sauce"/>
                <a:sym typeface="Open Sauce"/>
              </a:rPr>
              <a:t>Omar Khaled Sief El-Nasr</a:t>
            </a:r>
          </a:p>
          <a:p>
            <a:pPr algn="l">
              <a:lnSpc>
                <a:spcPts val="6011"/>
              </a:lnSpc>
            </a:pPr>
            <a:endParaRPr lang="en-US" sz="5009" dirty="0">
              <a:solidFill>
                <a:srgbClr val="3A3A66"/>
              </a:solidFill>
              <a:latin typeface="Open Sauce SemiBold Bold" panose="020B0604020202020204" charset="0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9537" y="4755633"/>
            <a:ext cx="6096000" cy="775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6249" b="1" spc="187" dirty="0">
                <a:solidFill>
                  <a:srgbClr val="3A3A66"/>
                </a:solidFill>
                <a:latin typeface="Open Sauce SemiBold Bold" panose="020B0604020202020204" charset="0"/>
                <a:ea typeface="Open Sauce SemiBold Bold"/>
                <a:cs typeface="Open Sauce SemiBold Bold"/>
                <a:sym typeface="Open Sauce SemiBold Bold"/>
              </a:rPr>
              <a:t>TEAMWORK: </a:t>
            </a:r>
          </a:p>
        </p:txBody>
      </p:sp>
      <p:sp>
        <p:nvSpPr>
          <p:cNvPr id="5" name="Freeform 5"/>
          <p:cNvSpPr/>
          <p:nvPr/>
        </p:nvSpPr>
        <p:spPr>
          <a:xfrm>
            <a:off x="10528203" y="6536297"/>
            <a:ext cx="7315200" cy="3750703"/>
          </a:xfrm>
          <a:custGeom>
            <a:avLst/>
            <a:gdLst/>
            <a:ahLst/>
            <a:cxnLst/>
            <a:rect l="l" t="t" r="r" b="b"/>
            <a:pathLst>
              <a:path w="7315200" h="3750703">
                <a:moveTo>
                  <a:pt x="0" y="0"/>
                </a:moveTo>
                <a:lnTo>
                  <a:pt x="7315200" y="0"/>
                </a:lnTo>
                <a:lnTo>
                  <a:pt x="7315200" y="3750703"/>
                </a:lnTo>
                <a:lnTo>
                  <a:pt x="0" y="3750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7AA21-FB5C-1541-C43E-7A1489C0CAE5}"/>
              </a:ext>
            </a:extLst>
          </p:cNvPr>
          <p:cNvSpPr txBox="1"/>
          <p:nvPr/>
        </p:nvSpPr>
        <p:spPr>
          <a:xfrm>
            <a:off x="381000" y="1098896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A3A66"/>
                </a:solidFill>
                <a:latin typeface="Open Sauce SemiBold Bold" panose="020B0604020202020204" charset="0"/>
              </a:rPr>
              <a:t>Group ID:</a:t>
            </a:r>
          </a:p>
          <a:p>
            <a:endParaRPr lang="en-US" sz="5400" b="1" dirty="0">
              <a:solidFill>
                <a:srgbClr val="3A3A66"/>
              </a:solidFill>
              <a:latin typeface="Open Sauce SemiBold Bold" panose="020B0604020202020204" charset="0"/>
            </a:endParaRPr>
          </a:p>
          <a:p>
            <a:r>
              <a:rPr lang="en-US" sz="4000" dirty="0">
                <a:solidFill>
                  <a:srgbClr val="3A3A66"/>
                </a:solidFill>
                <a:latin typeface="Open Sauce SemiBold Bold" panose="020B0604020202020204" charset="0"/>
              </a:rPr>
              <a:t>  </a:t>
            </a:r>
            <a:r>
              <a:rPr lang="en-US" sz="6000" dirty="0">
                <a:solidFill>
                  <a:srgbClr val="3A3A66"/>
                </a:solidFill>
                <a:latin typeface="Open Sauce SemiBold Bold" panose="020B0604020202020204" charset="0"/>
              </a:rPr>
              <a:t>.</a:t>
            </a:r>
            <a:r>
              <a:rPr lang="en-US" sz="4000" dirty="0">
                <a:solidFill>
                  <a:srgbClr val="3A3A66"/>
                </a:solidFill>
                <a:latin typeface="Open Sauce SemiBold Bold" panose="020B0604020202020204" charset="0"/>
              </a:rPr>
              <a:t>   </a:t>
            </a:r>
            <a:r>
              <a:rPr lang="en-US" sz="4400" dirty="0">
                <a:solidFill>
                  <a:srgbClr val="3A3A66"/>
                </a:solidFill>
                <a:latin typeface="Open Sauce SemiBold Bold" panose="020B0604020202020204" charset="0"/>
              </a:rPr>
              <a:t>0112072420</a:t>
            </a:r>
            <a:endParaRPr lang="en-US" sz="4000" dirty="0">
              <a:solidFill>
                <a:srgbClr val="3A3A66"/>
              </a:solidFill>
              <a:latin typeface="Open Sauce SemiBold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39499" y="3643259"/>
            <a:ext cx="4975666" cy="5134365"/>
          </a:xfrm>
          <a:custGeom>
            <a:avLst/>
            <a:gdLst/>
            <a:ahLst/>
            <a:cxnLst/>
            <a:rect l="l" t="t" r="r" b="b"/>
            <a:pathLst>
              <a:path w="4975666" h="5134365">
                <a:moveTo>
                  <a:pt x="0" y="0"/>
                </a:moveTo>
                <a:lnTo>
                  <a:pt x="4975667" y="0"/>
                </a:lnTo>
                <a:lnTo>
                  <a:pt x="4975667" y="5134365"/>
                </a:lnTo>
                <a:lnTo>
                  <a:pt x="0" y="513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07818" y="677298"/>
            <a:ext cx="5541818" cy="93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9"/>
              </a:lnSpc>
            </a:pPr>
            <a:r>
              <a:rPr lang="en-US" sz="5563" b="1" spc="445" dirty="0">
                <a:solidFill>
                  <a:srgbClr val="3A3A66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821" y="2301917"/>
            <a:ext cx="610619" cy="6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 b="1" spc="-117">
                <a:solidFill>
                  <a:srgbClr val="3A3A66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5536" y="2423785"/>
            <a:ext cx="4070797" cy="58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dirty="0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3821" y="3966598"/>
            <a:ext cx="610619" cy="6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 b="1" spc="-117" dirty="0">
                <a:solidFill>
                  <a:srgbClr val="3A3A66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821" y="5443358"/>
            <a:ext cx="610619" cy="6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 b="1" spc="-117" dirty="0">
                <a:solidFill>
                  <a:srgbClr val="3A3A66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821" y="6929836"/>
            <a:ext cx="610619" cy="66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 b="1" spc="-117">
                <a:solidFill>
                  <a:srgbClr val="3A3A66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5536" y="3976123"/>
            <a:ext cx="6569056" cy="58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 dirty="0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Components &amp; Circuit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5536" y="5523733"/>
            <a:ext cx="8223595" cy="588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452" dirty="0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Atmega32 code for Autonomous RC Car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5536" y="7009287"/>
            <a:ext cx="9908800" cy="58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452" dirty="0">
                <a:solidFill>
                  <a:schemeClr val="tx2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Advantages of Our Autonomous RC Car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3544" y="1363388"/>
            <a:ext cx="14172063" cy="7560223"/>
            <a:chOff x="0" y="0"/>
            <a:chExt cx="5063964" cy="2701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3964" cy="2701420"/>
            </a:xfrm>
            <a:custGeom>
              <a:avLst/>
              <a:gdLst/>
              <a:ahLst/>
              <a:cxnLst/>
              <a:rect l="l" t="t" r="r" b="b"/>
              <a:pathLst>
                <a:path w="5063964" h="2701420">
                  <a:moveTo>
                    <a:pt x="10926" y="0"/>
                  </a:moveTo>
                  <a:lnTo>
                    <a:pt x="5053038" y="0"/>
                  </a:lnTo>
                  <a:cubicBezTo>
                    <a:pt x="5055936" y="0"/>
                    <a:pt x="5058715" y="1151"/>
                    <a:pt x="5060764" y="3200"/>
                  </a:cubicBezTo>
                  <a:cubicBezTo>
                    <a:pt x="5062813" y="5249"/>
                    <a:pt x="5063964" y="8028"/>
                    <a:pt x="5063964" y="10926"/>
                  </a:cubicBezTo>
                  <a:lnTo>
                    <a:pt x="5063964" y="2690494"/>
                  </a:lnTo>
                  <a:cubicBezTo>
                    <a:pt x="5063964" y="2693392"/>
                    <a:pt x="5062813" y="2696171"/>
                    <a:pt x="5060764" y="2698220"/>
                  </a:cubicBezTo>
                  <a:cubicBezTo>
                    <a:pt x="5058715" y="2700269"/>
                    <a:pt x="5055936" y="2701420"/>
                    <a:pt x="5053038" y="2701420"/>
                  </a:cubicBezTo>
                  <a:lnTo>
                    <a:pt x="10926" y="2701420"/>
                  </a:lnTo>
                  <a:cubicBezTo>
                    <a:pt x="8028" y="2701420"/>
                    <a:pt x="5249" y="2700269"/>
                    <a:pt x="3200" y="2698220"/>
                  </a:cubicBezTo>
                  <a:cubicBezTo>
                    <a:pt x="1151" y="2696171"/>
                    <a:pt x="0" y="2693392"/>
                    <a:pt x="0" y="2690494"/>
                  </a:cubicBezTo>
                  <a:lnTo>
                    <a:pt x="0" y="10926"/>
                  </a:lnTo>
                  <a:cubicBezTo>
                    <a:pt x="0" y="8028"/>
                    <a:pt x="1151" y="5249"/>
                    <a:pt x="3200" y="3200"/>
                  </a:cubicBezTo>
                  <a:cubicBezTo>
                    <a:pt x="5249" y="1151"/>
                    <a:pt x="8028" y="0"/>
                    <a:pt x="10926" y="0"/>
                  </a:cubicBezTo>
                  <a:close/>
                </a:path>
              </a:pathLst>
            </a:custGeom>
            <a:solidFill>
              <a:srgbClr val="DDEBD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63964" cy="2720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" y="6724857"/>
            <a:ext cx="2686799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2707" r="-1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6" name="Freeform 6"/>
          <p:cNvSpPr/>
          <p:nvPr/>
        </p:nvSpPr>
        <p:spPr>
          <a:xfrm>
            <a:off x="13192448" y="29586"/>
            <a:ext cx="5028877" cy="2439005"/>
          </a:xfrm>
          <a:custGeom>
            <a:avLst/>
            <a:gdLst/>
            <a:ahLst/>
            <a:cxnLst/>
            <a:rect l="l" t="t" r="r" b="b"/>
            <a:pathLst>
              <a:path w="5028877" h="2439005">
                <a:moveTo>
                  <a:pt x="0" y="0"/>
                </a:moveTo>
                <a:lnTo>
                  <a:pt x="5028877" y="0"/>
                </a:lnTo>
                <a:lnTo>
                  <a:pt x="5028877" y="2439005"/>
                </a:lnTo>
                <a:lnTo>
                  <a:pt x="0" y="2439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90800" y="2871051"/>
            <a:ext cx="13417552" cy="2391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091"/>
              </a:lnSpc>
              <a:spcBef>
                <a:spcPct val="0"/>
              </a:spcBef>
            </a:pPr>
            <a:r>
              <a:rPr lang="en-US" sz="2800" dirty="0"/>
              <a:t>This project presents the design and development of a </a:t>
            </a:r>
            <a:r>
              <a:rPr lang="en-US" sz="2800" b="1" dirty="0"/>
              <a:t>smart RC car</a:t>
            </a:r>
            <a:r>
              <a:rPr lang="en-US" sz="2800" dirty="0"/>
              <a:t> that integrates autonomous navigation with manual control via </a:t>
            </a:r>
            <a:r>
              <a:rPr lang="en-US" sz="2800" b="1" dirty="0"/>
              <a:t>Bluetooth</a:t>
            </a:r>
            <a:r>
              <a:rPr lang="en-US" sz="2800" dirty="0"/>
              <a:t>. The system is powered by an </a:t>
            </a:r>
            <a:r>
              <a:rPr lang="en-US" sz="2800" b="1" dirty="0"/>
              <a:t>ATmega32 microcontroller</a:t>
            </a:r>
            <a:r>
              <a:rPr lang="en-US" sz="2800" dirty="0"/>
              <a:t>, programmed in </a:t>
            </a:r>
            <a:r>
              <a:rPr lang="en-US" sz="2800" b="1" dirty="0"/>
              <a:t>C</a:t>
            </a:r>
            <a:r>
              <a:rPr lang="en-US" sz="2800" dirty="0"/>
              <a:t>, and features an </a:t>
            </a:r>
            <a:r>
              <a:rPr lang="en-US" sz="2800" b="1" dirty="0"/>
              <a:t>intelligent path-following algorithm</a:t>
            </a:r>
            <a:r>
              <a:rPr lang="en-US" sz="2800" dirty="0"/>
              <a:t> combined with real-time </a:t>
            </a:r>
            <a:r>
              <a:rPr lang="en-US" sz="2800" b="1" dirty="0"/>
              <a:t>obstacle avoidance</a:t>
            </a:r>
            <a:r>
              <a:rPr lang="en-US" sz="2800" dirty="0"/>
              <a:t>. The vehicle is designed for applications in autonomous robotics, embedded systems research, and educational purposes.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36120" y="6267450"/>
            <a:ext cx="4172009" cy="82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4"/>
              </a:lnSpc>
              <a:spcBef>
                <a:spcPct val="0"/>
              </a:spcBef>
            </a:pPr>
            <a:r>
              <a:rPr lang="en-US" sz="4902" dirty="0">
                <a:solidFill>
                  <a:schemeClr val="tx2">
                    <a:lumMod val="50000"/>
                  </a:schemeClr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1-DESIGN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6120" y="7477125"/>
            <a:ext cx="4172009" cy="82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4"/>
              </a:lnSpc>
              <a:spcBef>
                <a:spcPct val="0"/>
              </a:spcBef>
            </a:pPr>
            <a:r>
              <a:rPr lang="en-US" sz="4902" dirty="0">
                <a:solidFill>
                  <a:schemeClr val="tx2">
                    <a:lumMod val="50000"/>
                  </a:schemeClr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3-OPTIMIZE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8897" y="6267450"/>
            <a:ext cx="4172009" cy="82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4"/>
              </a:lnSpc>
              <a:spcBef>
                <a:spcPct val="0"/>
              </a:spcBef>
            </a:pPr>
            <a:r>
              <a:rPr lang="en-US" sz="4902" dirty="0">
                <a:solidFill>
                  <a:schemeClr val="tx2">
                    <a:lumMod val="50000"/>
                  </a:schemeClr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2-DEVELOP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48897" y="7477125"/>
            <a:ext cx="4172009" cy="82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4"/>
              </a:lnSpc>
              <a:spcBef>
                <a:spcPct val="0"/>
              </a:spcBef>
            </a:pPr>
            <a:r>
              <a:rPr lang="en-US" sz="4902" dirty="0">
                <a:solidFill>
                  <a:schemeClr val="tx2">
                    <a:lumMod val="50000"/>
                  </a:schemeClr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4-INTEGRATE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E180872-4AC4-866D-B95E-657ACC627CF3}"/>
              </a:ext>
            </a:extLst>
          </p:cNvPr>
          <p:cNvSpPr txBox="1"/>
          <p:nvPr/>
        </p:nvSpPr>
        <p:spPr>
          <a:xfrm>
            <a:off x="1799575" y="1510593"/>
            <a:ext cx="14688849" cy="11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Introduction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18FF136-B01D-F082-8897-6E934B36166B}"/>
              </a:ext>
            </a:extLst>
          </p:cNvPr>
          <p:cNvSpPr txBox="1"/>
          <p:nvPr/>
        </p:nvSpPr>
        <p:spPr>
          <a:xfrm>
            <a:off x="2145549" y="5288940"/>
            <a:ext cx="14688849" cy="11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338" flipH="1">
            <a:off x="7359" y="1058550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5" y="2261824"/>
            <a:ext cx="731003" cy="3266541"/>
            <a:chOff x="0" y="0"/>
            <a:chExt cx="889000" cy="3972560"/>
          </a:xfrm>
        </p:grpSpPr>
        <p:sp>
          <p:nvSpPr>
            <p:cNvPr id="4" name="Freeform 4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857338" y="1496359"/>
            <a:ext cx="2393514" cy="1137233"/>
            <a:chOff x="0" y="0"/>
            <a:chExt cx="2910840" cy="1383030"/>
          </a:xfrm>
        </p:grpSpPr>
        <p:sp>
          <p:nvSpPr>
            <p:cNvPr id="6" name="Freeform 6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253985" y="2593908"/>
            <a:ext cx="213035" cy="216168"/>
            <a:chOff x="0" y="0"/>
            <a:chExt cx="259080" cy="262890"/>
          </a:xfrm>
        </p:grpSpPr>
        <p:sp>
          <p:nvSpPr>
            <p:cNvPr id="8" name="Freeform 8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441338" flipH="1">
            <a:off x="9462046" y="4971637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50422" y="6174910"/>
            <a:ext cx="731003" cy="3266541"/>
            <a:chOff x="0" y="0"/>
            <a:chExt cx="889000" cy="397256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5312025" y="5409445"/>
            <a:ext cx="2393514" cy="1137233"/>
            <a:chOff x="0" y="0"/>
            <a:chExt cx="2910840" cy="1383030"/>
          </a:xfrm>
        </p:grpSpPr>
        <p:sp>
          <p:nvSpPr>
            <p:cNvPr id="13" name="Freeform 13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7708672" y="6506995"/>
            <a:ext cx="213035" cy="216168"/>
            <a:chOff x="0" y="0"/>
            <a:chExt cx="259080" cy="262890"/>
          </a:xfrm>
        </p:grpSpPr>
        <p:sp>
          <p:nvSpPr>
            <p:cNvPr id="15" name="Freeform 15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10262919" y="833331"/>
            <a:ext cx="5200130" cy="4576115"/>
          </a:xfrm>
          <a:custGeom>
            <a:avLst/>
            <a:gdLst/>
            <a:ahLst/>
            <a:cxnLst/>
            <a:rect l="l" t="t" r="r" b="b"/>
            <a:pathLst>
              <a:path w="5200130" h="4576115">
                <a:moveTo>
                  <a:pt x="0" y="0"/>
                </a:moveTo>
                <a:lnTo>
                  <a:pt x="5200130" y="0"/>
                </a:lnTo>
                <a:lnTo>
                  <a:pt x="5200130" y="4576114"/>
                </a:lnTo>
                <a:lnTo>
                  <a:pt x="0" y="4576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64196" y="3672869"/>
            <a:ext cx="7104920" cy="1437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to provide the necessary force for pushing the opponent (65mm wheels)</a:t>
            </a:r>
          </a:p>
          <a:p>
            <a:pPr algn="ctr">
              <a:lnSpc>
                <a:spcPts val="3840"/>
              </a:lnSpc>
            </a:pPr>
            <a:endParaRPr lang="en-US" sz="2743" dirty="0">
              <a:solidFill>
                <a:srgbClr val="3B365F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8231" y="2412313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dirty="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Wheels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48993" y="7215008"/>
            <a:ext cx="6996381" cy="8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The brain of the robot, for autonomous decision-making. (Atmega32)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62919" y="6449845"/>
            <a:ext cx="6531448" cy="106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dirty="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Microcontroller</a:t>
            </a:r>
          </a:p>
          <a:p>
            <a:pPr algn="ctr">
              <a:lnSpc>
                <a:spcPts val="4297"/>
              </a:lnSpc>
            </a:pPr>
            <a:endParaRPr lang="en-US" sz="3069" dirty="0">
              <a:solidFill>
                <a:srgbClr val="3B365F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3667416" y="201749"/>
            <a:ext cx="1468884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Components</a:t>
            </a:r>
          </a:p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endParaRPr lang="en-US" sz="7999" b="1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B850F6-8DEC-A453-6039-E9C7203C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168" r="14461" b="56810"/>
          <a:stretch/>
        </p:blipFill>
        <p:spPr>
          <a:xfrm>
            <a:off x="1643292" y="6366962"/>
            <a:ext cx="7561298" cy="3477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338" flipH="1">
            <a:off x="7359" y="1058550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5" y="2261824"/>
            <a:ext cx="731003" cy="3266541"/>
            <a:chOff x="0" y="0"/>
            <a:chExt cx="889000" cy="3972560"/>
          </a:xfrm>
        </p:grpSpPr>
        <p:sp>
          <p:nvSpPr>
            <p:cNvPr id="4" name="Freeform 4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857338" y="1496359"/>
            <a:ext cx="2393514" cy="1137233"/>
            <a:chOff x="0" y="0"/>
            <a:chExt cx="2910840" cy="1383030"/>
          </a:xfrm>
        </p:grpSpPr>
        <p:sp>
          <p:nvSpPr>
            <p:cNvPr id="6" name="Freeform 6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253985" y="2593908"/>
            <a:ext cx="213035" cy="216168"/>
            <a:chOff x="0" y="0"/>
            <a:chExt cx="259080" cy="262890"/>
          </a:xfrm>
        </p:grpSpPr>
        <p:sp>
          <p:nvSpPr>
            <p:cNvPr id="8" name="Freeform 8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441338" flipH="1">
            <a:off x="9462046" y="4971637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50422" y="6174910"/>
            <a:ext cx="731003" cy="3266541"/>
            <a:chOff x="0" y="0"/>
            <a:chExt cx="889000" cy="397256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5312025" y="5409445"/>
            <a:ext cx="2393514" cy="1137233"/>
            <a:chOff x="0" y="0"/>
            <a:chExt cx="2910840" cy="1383030"/>
          </a:xfrm>
        </p:grpSpPr>
        <p:sp>
          <p:nvSpPr>
            <p:cNvPr id="13" name="Freeform 13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7708672" y="6506995"/>
            <a:ext cx="213035" cy="216168"/>
            <a:chOff x="0" y="0"/>
            <a:chExt cx="259080" cy="262890"/>
          </a:xfrm>
        </p:grpSpPr>
        <p:sp>
          <p:nvSpPr>
            <p:cNvPr id="15" name="Freeform 15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10267151" y="516814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71199" y="5978062"/>
            <a:ext cx="4492513" cy="4492513"/>
          </a:xfrm>
          <a:custGeom>
            <a:avLst/>
            <a:gdLst/>
            <a:ahLst/>
            <a:cxnLst/>
            <a:rect l="l" t="t" r="r" b="b"/>
            <a:pathLst>
              <a:path w="4492513" h="4492513">
                <a:moveTo>
                  <a:pt x="0" y="0"/>
                </a:moveTo>
                <a:lnTo>
                  <a:pt x="4492513" y="0"/>
                </a:lnTo>
                <a:lnTo>
                  <a:pt x="4492513" y="4492512"/>
                </a:lnTo>
                <a:lnTo>
                  <a:pt x="0" y="4492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6738" y="3228525"/>
            <a:ext cx="6612941" cy="1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Power Supply 3.7V Lithium-Ion Rechargeable (4) Rechargeable batteries or other efficient power sources to ensure sustained performance during competitions.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231" y="2412313"/>
            <a:ext cx="6531448" cy="106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Power Supply</a:t>
            </a:r>
          </a:p>
          <a:p>
            <a:pPr algn="ctr">
              <a:lnSpc>
                <a:spcPts val="4297"/>
              </a:lnSpc>
            </a:pPr>
            <a:endParaRPr lang="en-US" sz="3069">
              <a:solidFill>
                <a:srgbClr val="3B365F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62919" y="7731981"/>
            <a:ext cx="6996381" cy="8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system that includes a motor that has multiple operating speeds (H Bridge)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62919" y="6449845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L298N Motor drive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3667416" y="201749"/>
            <a:ext cx="1468884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Components</a:t>
            </a:r>
          </a:p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endParaRPr lang="en-US" sz="7999" b="1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338" flipH="1">
            <a:off x="7359" y="1058550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5" y="2261824"/>
            <a:ext cx="731003" cy="3266541"/>
            <a:chOff x="0" y="0"/>
            <a:chExt cx="889000" cy="3972560"/>
          </a:xfrm>
        </p:grpSpPr>
        <p:sp>
          <p:nvSpPr>
            <p:cNvPr id="4" name="Freeform 4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857338" y="1496359"/>
            <a:ext cx="2393514" cy="1137233"/>
            <a:chOff x="0" y="0"/>
            <a:chExt cx="2910840" cy="1383030"/>
          </a:xfrm>
        </p:grpSpPr>
        <p:sp>
          <p:nvSpPr>
            <p:cNvPr id="6" name="Freeform 6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253985" y="2593908"/>
            <a:ext cx="213035" cy="216168"/>
            <a:chOff x="0" y="0"/>
            <a:chExt cx="259080" cy="262890"/>
          </a:xfrm>
        </p:grpSpPr>
        <p:sp>
          <p:nvSpPr>
            <p:cNvPr id="8" name="Freeform 8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441338" flipH="1">
            <a:off x="9462046" y="4971637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50422" y="6174910"/>
            <a:ext cx="731003" cy="3266541"/>
            <a:chOff x="0" y="0"/>
            <a:chExt cx="889000" cy="397256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5312025" y="5409445"/>
            <a:ext cx="2393514" cy="1137233"/>
            <a:chOff x="0" y="0"/>
            <a:chExt cx="2910840" cy="1383030"/>
          </a:xfrm>
        </p:grpSpPr>
        <p:sp>
          <p:nvSpPr>
            <p:cNvPr id="13" name="Freeform 13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7708672" y="6506995"/>
            <a:ext cx="213035" cy="216168"/>
            <a:chOff x="0" y="0"/>
            <a:chExt cx="259080" cy="262890"/>
          </a:xfrm>
        </p:grpSpPr>
        <p:sp>
          <p:nvSpPr>
            <p:cNvPr id="15" name="Freeform 15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10704459" y="0"/>
            <a:ext cx="4995361" cy="4995361"/>
          </a:xfrm>
          <a:custGeom>
            <a:avLst/>
            <a:gdLst/>
            <a:ahLst/>
            <a:cxnLst/>
            <a:rect l="l" t="t" r="r" b="b"/>
            <a:pathLst>
              <a:path w="4995361" h="4995361">
                <a:moveTo>
                  <a:pt x="0" y="0"/>
                </a:moveTo>
                <a:lnTo>
                  <a:pt x="4995361" y="0"/>
                </a:lnTo>
                <a:lnTo>
                  <a:pt x="4995361" y="4995361"/>
                </a:lnTo>
                <a:lnTo>
                  <a:pt x="0" y="4995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59215" y="5929882"/>
            <a:ext cx="4835587" cy="4835587"/>
          </a:xfrm>
          <a:custGeom>
            <a:avLst/>
            <a:gdLst/>
            <a:ahLst/>
            <a:cxnLst/>
            <a:rect l="l" t="t" r="r" b="b"/>
            <a:pathLst>
              <a:path w="4835587" h="4835587">
                <a:moveTo>
                  <a:pt x="0" y="0"/>
                </a:moveTo>
                <a:lnTo>
                  <a:pt x="4835587" y="0"/>
                </a:lnTo>
                <a:lnTo>
                  <a:pt x="4835587" y="4835587"/>
                </a:lnTo>
                <a:lnTo>
                  <a:pt x="0" y="483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6738" y="3401352"/>
            <a:ext cx="7104920" cy="23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 basic circuit set of chip which integrated Bluetooth functions and which can be used in wireless network transmission to control the project (HC-06)</a:t>
            </a:r>
          </a:p>
          <a:p>
            <a:pPr algn="ctr">
              <a:lnSpc>
                <a:spcPts val="3840"/>
              </a:lnSpc>
            </a:pPr>
            <a:endParaRPr lang="en-US" sz="2743" dirty="0">
              <a:solidFill>
                <a:srgbClr val="3B365F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8231" y="2412313"/>
            <a:ext cx="6531448" cy="106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Bluetooth Module</a:t>
            </a:r>
          </a:p>
          <a:p>
            <a:pPr algn="ctr">
              <a:lnSpc>
                <a:spcPts val="4297"/>
              </a:lnSpc>
            </a:pPr>
            <a:endParaRPr lang="en-US" sz="3069">
              <a:solidFill>
                <a:srgbClr val="3B365F"/>
              </a:solidFill>
              <a:latin typeface="TAN Headline"/>
              <a:ea typeface="TAN Headline"/>
              <a:cs typeface="TAN Headline"/>
              <a:sym typeface="TAN Headlin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62919" y="7731981"/>
            <a:ext cx="6996381" cy="13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800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motors to provide the necessary force for move the car</a:t>
            </a:r>
          </a:p>
          <a:p>
            <a:pPr algn="ctr">
              <a:lnSpc>
                <a:spcPts val="3530"/>
              </a:lnSpc>
            </a:pPr>
            <a:endParaRPr lang="en-US" sz="2521" dirty="0">
              <a:solidFill>
                <a:srgbClr val="3B365F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62919" y="6449845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Motor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3667416" y="201749"/>
            <a:ext cx="1468884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Components</a:t>
            </a:r>
          </a:p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endParaRPr lang="en-US" sz="7999" b="1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1338" flipH="1">
            <a:off x="7359" y="1058550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265" y="2261824"/>
            <a:ext cx="731003" cy="3266541"/>
            <a:chOff x="0" y="0"/>
            <a:chExt cx="889000" cy="3972560"/>
          </a:xfrm>
        </p:grpSpPr>
        <p:sp>
          <p:nvSpPr>
            <p:cNvPr id="4" name="Freeform 4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5857338" y="1496359"/>
            <a:ext cx="2393514" cy="1137233"/>
            <a:chOff x="0" y="0"/>
            <a:chExt cx="2910840" cy="1383030"/>
          </a:xfrm>
        </p:grpSpPr>
        <p:sp>
          <p:nvSpPr>
            <p:cNvPr id="6" name="Freeform 6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253985" y="2593908"/>
            <a:ext cx="213035" cy="216168"/>
            <a:chOff x="0" y="0"/>
            <a:chExt cx="259080" cy="262890"/>
          </a:xfrm>
        </p:grpSpPr>
        <p:sp>
          <p:nvSpPr>
            <p:cNvPr id="8" name="Freeform 8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441338" flipH="1">
            <a:off x="9462046" y="4971637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50422" y="6174910"/>
            <a:ext cx="731003" cy="3266541"/>
            <a:chOff x="0" y="0"/>
            <a:chExt cx="889000" cy="3972560"/>
          </a:xfrm>
        </p:grpSpPr>
        <p:sp>
          <p:nvSpPr>
            <p:cNvPr id="11" name="Freeform 11"/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5312025" y="5409445"/>
            <a:ext cx="2393514" cy="1137233"/>
            <a:chOff x="0" y="0"/>
            <a:chExt cx="2910840" cy="1383030"/>
          </a:xfrm>
        </p:grpSpPr>
        <p:sp>
          <p:nvSpPr>
            <p:cNvPr id="13" name="Freeform 13"/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7708672" y="6506995"/>
            <a:ext cx="213035" cy="216168"/>
            <a:chOff x="0" y="0"/>
            <a:chExt cx="259080" cy="262890"/>
          </a:xfrm>
        </p:grpSpPr>
        <p:sp>
          <p:nvSpPr>
            <p:cNvPr id="15" name="Freeform 15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913721" y="5639899"/>
            <a:ext cx="5526575" cy="5600923"/>
          </a:xfrm>
          <a:custGeom>
            <a:avLst/>
            <a:gdLst/>
            <a:ahLst/>
            <a:cxnLst/>
            <a:rect l="l" t="t" r="r" b="b"/>
            <a:pathLst>
              <a:path w="5526575" h="5600923">
                <a:moveTo>
                  <a:pt x="0" y="0"/>
                </a:moveTo>
                <a:lnTo>
                  <a:pt x="5526575" y="0"/>
                </a:lnTo>
                <a:lnTo>
                  <a:pt x="5526575" y="5600923"/>
                </a:lnTo>
                <a:lnTo>
                  <a:pt x="0" y="560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21495" y="3146987"/>
            <a:ext cx="7104920" cy="292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743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series of regulators are monolithic integrated circuits that provide all the active functions for a step-down (buck) switching regulator used for step down the voltage from 15v to 12v</a:t>
            </a:r>
          </a:p>
          <a:p>
            <a:pPr algn="ctr">
              <a:lnSpc>
                <a:spcPts val="3840"/>
              </a:lnSpc>
            </a:pPr>
            <a:endParaRPr lang="en-US" sz="2743" dirty="0">
              <a:solidFill>
                <a:srgbClr val="3B365F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08231" y="2412313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LM2596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2919" y="7731981"/>
            <a:ext cx="6996381" cy="8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durable and reliable wheel that is ideal for use in The 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2919" y="6449845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Caster wheel 20mm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667416" y="201749"/>
            <a:ext cx="1468884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b="1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Components</a:t>
            </a:r>
          </a:p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endParaRPr lang="en-US" sz="7999" b="1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200521" y="2509086"/>
            <a:ext cx="4290592" cy="2017588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7725" b="-772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0EB6A-8304-3356-EE1B-2D9409F7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EC0F51-9F4C-77F4-EF27-107A803ABEDA}"/>
              </a:ext>
            </a:extLst>
          </p:cNvPr>
          <p:cNvSpPr/>
          <p:nvPr/>
        </p:nvSpPr>
        <p:spPr>
          <a:xfrm rot="-441338" flipH="1">
            <a:off x="7359" y="1058550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A24CA86-A5C6-59C8-2991-5DF84B89175B}"/>
              </a:ext>
            </a:extLst>
          </p:cNvPr>
          <p:cNvGrpSpPr/>
          <p:nvPr/>
        </p:nvGrpSpPr>
        <p:grpSpPr>
          <a:xfrm>
            <a:off x="-4265" y="2261824"/>
            <a:ext cx="731003" cy="3266541"/>
            <a:chOff x="0" y="0"/>
            <a:chExt cx="889000" cy="397256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B86F9F-3B65-B902-C314-2B070B8CA9EA}"/>
                </a:ext>
              </a:extLst>
            </p:cNvPr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3435F45-D74B-E562-AC75-A5468DB146CE}"/>
              </a:ext>
            </a:extLst>
          </p:cNvPr>
          <p:cNvGrpSpPr/>
          <p:nvPr/>
        </p:nvGrpSpPr>
        <p:grpSpPr>
          <a:xfrm>
            <a:off x="5857338" y="1496359"/>
            <a:ext cx="2393514" cy="1137233"/>
            <a:chOff x="0" y="0"/>
            <a:chExt cx="2910840" cy="138303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7E548DB-F25F-572D-F586-F38429BCACAC}"/>
                </a:ext>
              </a:extLst>
            </p:cNvPr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81DBBB9-0E80-FE35-8EF4-F646119F9916}"/>
              </a:ext>
            </a:extLst>
          </p:cNvPr>
          <p:cNvGrpSpPr/>
          <p:nvPr/>
        </p:nvGrpSpPr>
        <p:grpSpPr>
          <a:xfrm>
            <a:off x="8253985" y="2593908"/>
            <a:ext cx="213035" cy="216168"/>
            <a:chOff x="0" y="0"/>
            <a:chExt cx="259080" cy="26289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C669C61-38E1-915F-1339-3E1307F82E69}"/>
                </a:ext>
              </a:extLst>
            </p:cNvPr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20AEF4A8-1B97-2665-95DD-1AEC6AF17071}"/>
              </a:ext>
            </a:extLst>
          </p:cNvPr>
          <p:cNvSpPr/>
          <p:nvPr/>
        </p:nvSpPr>
        <p:spPr>
          <a:xfrm rot="-441338" flipH="1">
            <a:off x="9462046" y="4971637"/>
            <a:ext cx="8818595" cy="5535240"/>
          </a:xfrm>
          <a:custGeom>
            <a:avLst/>
            <a:gdLst/>
            <a:ahLst/>
            <a:cxnLst/>
            <a:rect l="l" t="t" r="r" b="b"/>
            <a:pathLst>
              <a:path w="8818595" h="5535240">
                <a:moveTo>
                  <a:pt x="8818595" y="0"/>
                </a:moveTo>
                <a:lnTo>
                  <a:pt x="0" y="0"/>
                </a:lnTo>
                <a:lnTo>
                  <a:pt x="0" y="5535241"/>
                </a:lnTo>
                <a:lnTo>
                  <a:pt x="8818595" y="5535241"/>
                </a:lnTo>
                <a:lnTo>
                  <a:pt x="8818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5DA8580-3D4B-0114-8D61-6CDD3EEEB870}"/>
              </a:ext>
            </a:extLst>
          </p:cNvPr>
          <p:cNvGrpSpPr/>
          <p:nvPr/>
        </p:nvGrpSpPr>
        <p:grpSpPr>
          <a:xfrm>
            <a:off x="9450422" y="6174910"/>
            <a:ext cx="731003" cy="3266541"/>
            <a:chOff x="0" y="0"/>
            <a:chExt cx="889000" cy="397256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FD1512E-101A-82A4-EC35-F845EFD8064A}"/>
                </a:ext>
              </a:extLst>
            </p:cNvPr>
            <p:cNvSpPr/>
            <p:nvPr/>
          </p:nvSpPr>
          <p:spPr>
            <a:xfrm>
              <a:off x="48260" y="49530"/>
              <a:ext cx="792480" cy="3872230"/>
            </a:xfrm>
            <a:custGeom>
              <a:avLst/>
              <a:gdLst/>
              <a:ahLst/>
              <a:cxnLst/>
              <a:rect l="l" t="t" r="r" b="b"/>
              <a:pathLst>
                <a:path w="792480" h="387223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2EE2CDB-FED9-D927-6EC4-4A03C085DDB0}"/>
              </a:ext>
            </a:extLst>
          </p:cNvPr>
          <p:cNvGrpSpPr/>
          <p:nvPr/>
        </p:nvGrpSpPr>
        <p:grpSpPr>
          <a:xfrm>
            <a:off x="15312025" y="5409445"/>
            <a:ext cx="2393514" cy="1137233"/>
            <a:chOff x="0" y="0"/>
            <a:chExt cx="2910840" cy="138303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C0AD13B-8E9B-241A-8BC8-102AD5D67808}"/>
                </a:ext>
              </a:extLst>
            </p:cNvPr>
            <p:cNvSpPr/>
            <p:nvPr/>
          </p:nvSpPr>
          <p:spPr>
            <a:xfrm>
              <a:off x="46990" y="50800"/>
              <a:ext cx="2815590" cy="1285240"/>
            </a:xfrm>
            <a:custGeom>
              <a:avLst/>
              <a:gdLst/>
              <a:ahLst/>
              <a:cxnLst/>
              <a:rect l="l" t="t" r="r" b="b"/>
              <a:pathLst>
                <a:path w="2815590" h="128524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C2A74F1-8555-ED59-7966-8E59105BA862}"/>
              </a:ext>
            </a:extLst>
          </p:cNvPr>
          <p:cNvGrpSpPr/>
          <p:nvPr/>
        </p:nvGrpSpPr>
        <p:grpSpPr>
          <a:xfrm>
            <a:off x="17708672" y="6506995"/>
            <a:ext cx="213035" cy="216168"/>
            <a:chOff x="0" y="0"/>
            <a:chExt cx="259080" cy="26289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340751F-C546-9785-ED6F-7A917434D07D}"/>
                </a:ext>
              </a:extLst>
            </p:cNvPr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FDF5F8E-B2C4-11F4-6A03-F5226CFCA9CF}"/>
              </a:ext>
            </a:extLst>
          </p:cNvPr>
          <p:cNvSpPr txBox="1"/>
          <p:nvPr/>
        </p:nvSpPr>
        <p:spPr>
          <a:xfrm>
            <a:off x="533400" y="3053060"/>
            <a:ext cx="7383558" cy="2398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An ultrasonic sensor measures distance using high-frequency sound waves. The transmitter emits pulses, and the receiver detects the reflected waves. Distance is calculated based on the time taken for the waves to return.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521829F-A4AB-217E-4ADD-462BC8937102}"/>
              </a:ext>
            </a:extLst>
          </p:cNvPr>
          <p:cNvSpPr txBox="1"/>
          <p:nvPr/>
        </p:nvSpPr>
        <p:spPr>
          <a:xfrm>
            <a:off x="687055" y="2440366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dirty="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Ultrasonic Sensor Module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53E23BD-42AF-23C8-F965-75C369BDD072}"/>
              </a:ext>
            </a:extLst>
          </p:cNvPr>
          <p:cNvSpPr txBox="1"/>
          <p:nvPr/>
        </p:nvSpPr>
        <p:spPr>
          <a:xfrm>
            <a:off x="10262919" y="7731981"/>
            <a:ext cx="6996381" cy="13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521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To switch between 2 mode RC &amp; </a:t>
            </a:r>
            <a:r>
              <a:rPr lang="en-US" sz="2400" dirty="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obstacle avoidance mode</a:t>
            </a:r>
          </a:p>
          <a:p>
            <a:pPr algn="ctr">
              <a:lnSpc>
                <a:spcPts val="3530"/>
              </a:lnSpc>
            </a:pPr>
            <a:endParaRPr lang="en-US" sz="2521" dirty="0">
              <a:solidFill>
                <a:srgbClr val="3B365F"/>
              </a:solidFill>
              <a:latin typeface="Coco Gothic"/>
              <a:ea typeface="Coco Gothic"/>
              <a:cs typeface="Coco Gothic"/>
              <a:sym typeface="Coco Gothic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EA07ABC-00E0-15F2-931A-487FEED4CDE6}"/>
              </a:ext>
            </a:extLst>
          </p:cNvPr>
          <p:cNvSpPr txBox="1"/>
          <p:nvPr/>
        </p:nvSpPr>
        <p:spPr>
          <a:xfrm>
            <a:off x="10262919" y="6449845"/>
            <a:ext cx="6531448" cy="52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dirty="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switch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7F3BA77-E1AD-613B-74E5-735B03DBB8D9}"/>
              </a:ext>
            </a:extLst>
          </p:cNvPr>
          <p:cNvSpPr txBox="1"/>
          <p:nvPr/>
        </p:nvSpPr>
        <p:spPr>
          <a:xfrm>
            <a:off x="-3667418" y="321679"/>
            <a:ext cx="1468884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b="1" dirty="0">
                <a:solidFill>
                  <a:srgbClr val="3A3A66"/>
                </a:solidFill>
                <a:latin typeface="Open Sauce SemiBold Bold"/>
                <a:ea typeface="Open Sauce SemiBold Bold"/>
                <a:cs typeface="Open Sauce SemiBold Bold"/>
                <a:sym typeface="Open Sauce SemiBold Bold"/>
              </a:rPr>
              <a:t>Components</a:t>
            </a:r>
          </a:p>
          <a:p>
            <a:pPr marL="0" lvl="1" indent="0" algn="ctr">
              <a:lnSpc>
                <a:spcPts val="9599"/>
              </a:lnSpc>
              <a:spcBef>
                <a:spcPct val="0"/>
              </a:spcBef>
            </a:pPr>
            <a:endParaRPr lang="en-US" sz="7999" b="1" dirty="0">
              <a:solidFill>
                <a:srgbClr val="3A3A66"/>
              </a:solidFill>
              <a:latin typeface="Open Sauce SemiBold Bold"/>
              <a:ea typeface="Open Sauce SemiBold Bold"/>
              <a:cs typeface="Open Sauce SemiBold Bold"/>
              <a:sym typeface="Open Sauce SemiBold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46809C-1E56-62E4-9E82-E6899EC7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155" y="2178094"/>
            <a:ext cx="4430615" cy="24193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BFAE39-1B94-FE99-461E-E9B4920A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396" y="6449845"/>
            <a:ext cx="3665223" cy="36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9794</TotalTime>
  <Words>373</Words>
  <Application>Microsoft Office PowerPoint</Application>
  <PresentationFormat>Custom</PresentationFormat>
  <Paragraphs>69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DM Sans</vt:lpstr>
      <vt:lpstr>Coco Gothic</vt:lpstr>
      <vt:lpstr>Arial</vt:lpstr>
      <vt:lpstr>Open Sauce</vt:lpstr>
      <vt:lpstr>Open Sauce SemiBold Bold</vt:lpstr>
      <vt:lpstr>TAN Headline</vt:lpstr>
      <vt:lpstr>DM Sans Bold</vt:lpstr>
      <vt:lpstr>Calibri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Electric Circuits Activity Science Presentation in Light Green Blue Colorful Style</dc:title>
  <dc:creator>Omar Hamdy</dc:creator>
  <cp:lastModifiedBy>عمر محمد حمدى احمد</cp:lastModifiedBy>
  <cp:revision>8</cp:revision>
  <dcterms:created xsi:type="dcterms:W3CDTF">2006-08-16T00:00:00Z</dcterms:created>
  <dcterms:modified xsi:type="dcterms:W3CDTF">2025-02-12T16:37:36Z</dcterms:modified>
  <dc:identifier>DAGZi5ymm9A</dc:identifier>
</cp:coreProperties>
</file>